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8890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42870"/>
  </p:normalViewPr>
  <p:slideViewPr>
    <p:cSldViewPr>
      <p:cViewPr varScale="1">
        <p:scale>
          <a:sx n="29" d="100"/>
          <a:sy n="29" d="100"/>
        </p:scale>
        <p:origin x="3088" y="192"/>
      </p:cViewPr>
      <p:guideLst>
        <p:guide orient="horz" pos="2160"/>
        <p:guide pos="2880"/>
      </p:guideLst>
    </p:cSldViewPr>
  </p:slideViewPr>
  <p:notesTextViewPr>
    <p:cViewPr>
      <p:scale>
        <a:sx n="100" d="100"/>
        <a:sy n="100" d="100"/>
      </p:scale>
      <p:origin x="0" y="-104"/>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16813B-72AA-BC4C-93D2-754303EBC86A}" type="datetimeFigureOut">
              <a:rPr lang="en-US" smtClean="0"/>
              <a:t>11/10/19</a:t>
            </a:fld>
            <a:endParaRPr lang="en-US"/>
          </a:p>
        </p:txBody>
      </p:sp>
      <p:sp>
        <p:nvSpPr>
          <p:cNvPr id="4" name="Slide Image Placeholder 3"/>
          <p:cNvSpPr>
            <a:spLocks noGrp="1" noRot="1" noChangeAspect="1"/>
          </p:cNvSpPr>
          <p:nvPr>
            <p:ph type="sldImg" idx="2"/>
          </p:nvPr>
        </p:nvSpPr>
        <p:spPr>
          <a:xfrm>
            <a:off x="1312863" y="1143000"/>
            <a:ext cx="4232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BD1DB-C380-D64D-AD5A-ACD2866652EC}" type="slidenum">
              <a:rPr lang="en-US" smtClean="0"/>
              <a:t>‹#›</a:t>
            </a:fld>
            <a:endParaRPr lang="en-US"/>
          </a:p>
        </p:txBody>
      </p:sp>
    </p:spTree>
    <p:extLst>
      <p:ext uri="{BB962C8B-B14F-4D97-AF65-F5344CB8AC3E}">
        <p14:creationId xmlns:p14="http://schemas.microsoft.com/office/powerpoint/2010/main" val="184753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www150.statcan.gc.ca/n1/pub/91-520-x/2019001/sect03-bc-eng.ht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“Water, water everywhere and not a drop to drink”, sometimes, it seems like the same way with data.</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With too much data in our hands, it is hard to find systematic ways to organize them, let alone derive usable information from them. </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While there are many departments that work toward developing Vancouver as the most </a:t>
            </a:r>
            <a:r>
              <a:rPr lang="en-US" sz="1200" b="0" i="0" u="none" strike="noStrike" kern="1200" dirty="0" err="1" smtClean="0">
                <a:solidFill>
                  <a:schemeClr val="tx1"/>
                </a:solidFill>
                <a:effectLst/>
                <a:latin typeface="+mn-lt"/>
                <a:ea typeface="+mn-ea"/>
                <a:cs typeface="+mn-cs"/>
              </a:rPr>
              <a:t>liveable</a:t>
            </a:r>
            <a:r>
              <a:rPr lang="en-US" sz="1200" b="0" i="0" u="none" strike="noStrike" kern="1200" dirty="0" smtClean="0">
                <a:solidFill>
                  <a:schemeClr val="tx1"/>
                </a:solidFill>
                <a:effectLst/>
                <a:latin typeface="+mn-lt"/>
                <a:ea typeface="+mn-ea"/>
                <a:cs typeface="+mn-cs"/>
              </a:rPr>
              <a:t> city in the world, it is difficult to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Build on cities objectives and goals</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Vancouver </a:t>
            </a:r>
            <a:r>
              <a:rPr lang="en-US" sz="1200" b="0" i="0" u="none" strike="noStrike" kern="1200" dirty="0" err="1" smtClean="0">
                <a:solidFill>
                  <a:schemeClr val="tx1"/>
                </a:solidFill>
                <a:effectLst/>
                <a:latin typeface="+mn-lt"/>
                <a:ea typeface="+mn-ea"/>
                <a:cs typeface="+mn-cs"/>
              </a:rPr>
              <a:t>Liveability</a:t>
            </a:r>
            <a:r>
              <a:rPr lang="en-US" sz="1200" b="0" i="0" u="none" strike="noStrike" kern="1200" dirty="0" smtClean="0">
                <a:solidFill>
                  <a:schemeClr val="tx1"/>
                </a:solidFill>
                <a:effectLst/>
                <a:latin typeface="+mn-lt"/>
                <a:ea typeface="+mn-ea"/>
                <a:cs typeface="+mn-cs"/>
              </a:rPr>
              <a:t> Index (VLI), consolidates data on several key transportation related metrics and gives us a combined index on a single dashboard. This tool will help policy makers to identify the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in need and make an informed decision on where to spend their limited budget.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index derives majority of its constituent components from factors called out in the “Transportation 2040” and “Climate Emergency Response” reports.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Both general public and policy makers can access this tool thereby giving improved transparency to everyone. </a:t>
            </a:r>
            <a:endParaRPr lang="en-US" b="0" dirty="0" smtClean="0">
              <a:effectLst/>
            </a:endParaRPr>
          </a:p>
          <a:p>
            <a:r>
              <a:rPr lang="en-US" b="0" dirty="0" smtClean="0">
                <a:effectLst/>
              </a:rPr>
              <a:t/>
            </a:r>
            <a:br>
              <a:rPr lang="en-US" b="0" dirty="0" smtClean="0">
                <a:effectLst/>
              </a:rPr>
            </a:br>
            <a:r>
              <a:rPr lang="en-US" b="0" dirty="0" smtClean="0">
                <a:effectLst/>
              </a:rPr>
              <a:t/>
            </a:r>
            <a:br>
              <a:rPr lang="en-US" b="0" dirty="0" smtClean="0">
                <a:effectLst/>
              </a:rPr>
            </a:br>
            <a:endParaRPr lang="en-US" dirty="0" smtClean="0"/>
          </a:p>
          <a:p>
            <a:endParaRPr lang="en-US" dirty="0"/>
          </a:p>
        </p:txBody>
      </p:sp>
      <p:sp>
        <p:nvSpPr>
          <p:cNvPr id="4" name="Slide Number Placeholder 3"/>
          <p:cNvSpPr>
            <a:spLocks noGrp="1"/>
          </p:cNvSpPr>
          <p:nvPr>
            <p:ph type="sldNum" sz="quarter" idx="10"/>
          </p:nvPr>
        </p:nvSpPr>
        <p:spPr/>
        <p:txBody>
          <a:bodyPr/>
          <a:lstStyle/>
          <a:p>
            <a:fld id="{1F6BD1DB-C380-D64D-AD5A-ACD2866652EC}" type="slidenum">
              <a:rPr lang="en-US" smtClean="0"/>
              <a:t>2</a:t>
            </a:fld>
            <a:endParaRPr lang="en-US"/>
          </a:p>
        </p:txBody>
      </p:sp>
    </p:spTree>
    <p:extLst>
      <p:ext uri="{BB962C8B-B14F-4D97-AF65-F5344CB8AC3E}">
        <p14:creationId xmlns:p14="http://schemas.microsoft.com/office/powerpoint/2010/main" val="1056020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VLI is constructed based on a modular approach as follow:</a:t>
            </a:r>
            <a:endParaRPr lang="en-US" b="0" dirty="0" smtClean="0">
              <a:effectLst/>
            </a:endParaRP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Road Safety - Focus on # of accidents, constructions, speed bumps, traffic lights, street lights. They include a collection of metrics showing traffic incidents and those which prevent them (reducing over-speeding, improving visibility and maintaining a smooth flow of traffic, thereby reducing opportunities for any traffic accidents)</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Accessibility - Aligns with CER reports’ BIG MOVE #1 which calls for 90% of people living within walkable distance of their daily needs. Uses “Accessibility scores” to several key locations to calculate the overall score for various areas</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Active Transportation and Transit - Inspired by CER’s BIG MOVE #2 of achieving ⅔ of trips by active transportation and transit. Measures # of bike lanes, sidewalks, transit usage, shared-car locations etc. </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Air pollution - Aligns with CER’s BIG MOVE #3 of reaching 50% of </a:t>
            </a:r>
            <a:r>
              <a:rPr lang="en-US" sz="1200" b="0" i="0" u="none" strike="noStrike" kern="1200" dirty="0" err="1" smtClean="0">
                <a:solidFill>
                  <a:schemeClr val="tx1"/>
                </a:solidFill>
                <a:effectLst/>
                <a:latin typeface="+mn-lt"/>
                <a:ea typeface="+mn-ea"/>
                <a:cs typeface="+mn-cs"/>
              </a:rPr>
              <a:t>kms</a:t>
            </a:r>
            <a:r>
              <a:rPr lang="en-US" sz="1200" b="0" i="0" u="none" strike="noStrike" kern="1200" dirty="0" smtClean="0">
                <a:solidFill>
                  <a:schemeClr val="tx1"/>
                </a:solidFill>
                <a:effectLst/>
                <a:latin typeface="+mn-lt"/>
                <a:ea typeface="+mn-ea"/>
                <a:cs typeface="+mn-cs"/>
              </a:rPr>
              <a:t> driven by electric vehicles and BIG MOVE #4 of zero emissions Space and water heating. Metrics to measure and monitor include VKT, % of electric cars, % of new heating and hot water systems. </a:t>
            </a: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have selected these modules because they align with the key objectives of “Transportation 2040” and “Climate Emergency response” (CER) reports. </a:t>
            </a:r>
            <a:endParaRPr lang="en-US" b="0" dirty="0" smtClean="0">
              <a:effectLst/>
            </a:endParaRPr>
          </a:p>
          <a:p>
            <a:r>
              <a:rPr lang="en-US" b="0" dirty="0" smtClean="0">
                <a:effectLst/>
              </a:rPr>
              <a:t/>
            </a:r>
            <a:br>
              <a:rPr lang="en-US" b="0" dirty="0" smtClean="0">
                <a:effectLst/>
              </a:rPr>
            </a:br>
            <a:endParaRPr lang="en-US" dirty="0" smtClean="0"/>
          </a:p>
          <a:p>
            <a:endParaRPr lang="en-US" dirty="0"/>
          </a:p>
        </p:txBody>
      </p:sp>
      <p:sp>
        <p:nvSpPr>
          <p:cNvPr id="4" name="Slide Number Placeholder 3"/>
          <p:cNvSpPr>
            <a:spLocks noGrp="1"/>
          </p:cNvSpPr>
          <p:nvPr>
            <p:ph type="sldNum" sz="quarter" idx="10"/>
          </p:nvPr>
        </p:nvSpPr>
        <p:spPr/>
        <p:txBody>
          <a:bodyPr/>
          <a:lstStyle/>
          <a:p>
            <a:fld id="{1F6BD1DB-C380-D64D-AD5A-ACD2866652EC}" type="slidenum">
              <a:rPr lang="en-US" smtClean="0"/>
              <a:t>3</a:t>
            </a:fld>
            <a:endParaRPr lang="en-US"/>
          </a:p>
        </p:txBody>
      </p:sp>
    </p:spTree>
    <p:extLst>
      <p:ext uri="{BB962C8B-B14F-4D97-AF65-F5344CB8AC3E}">
        <p14:creationId xmlns:p14="http://schemas.microsoft.com/office/powerpoint/2010/main" val="1736390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Due to time constraints, we limited our focus to Road safety and Accessibility. We further narrowed our focus to “Senior” population  (defined as people older than 65 years)  as Vancouver is becoming an aging society. Since seniors are at-risk group, solutions tailor-made for them will suit everyone else in the city.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identify neighborhoods of interest for our simulation study, we created a map of Vancouver based on percentage of seniors in each neighborhood.  We then selected 4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of interest (Arbutus Ridge, Shaughnessy, Fairview, Mount Pleasant) as they have very different ratio of seniors ranging from 23% in Arbutus Ridge to 8% in Mount Pleasant.   </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Reference: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Vancouver’s aging population: </a:t>
            </a:r>
            <a:r>
              <a:rPr lang="en-US" sz="1200" b="0" i="0" u="sng" strike="noStrike" kern="1200" dirty="0" smtClean="0">
                <a:solidFill>
                  <a:schemeClr val="tx1"/>
                </a:solidFill>
                <a:effectLst/>
                <a:latin typeface="+mn-lt"/>
                <a:ea typeface="+mn-ea"/>
                <a:cs typeface="+mn-cs"/>
                <a:hlinkClick r:id="rId3"/>
              </a:rPr>
              <a:t>https://www150.statcan.gc.ca/n1/pub/91-520-x/2019001/sect03-bc-eng.htm</a:t>
            </a:r>
            <a:endParaRPr lang="en-US" b="0" dirty="0" smtClean="0">
              <a:effectLst/>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1F6BD1DB-C380-D64D-AD5A-ACD2866652EC}" type="slidenum">
              <a:rPr lang="en-US" smtClean="0"/>
              <a:t>4</a:t>
            </a:fld>
            <a:endParaRPr lang="en-US"/>
          </a:p>
        </p:txBody>
      </p:sp>
    </p:spTree>
    <p:extLst>
      <p:ext uri="{BB962C8B-B14F-4D97-AF65-F5344CB8AC3E}">
        <p14:creationId xmlns:p14="http://schemas.microsoft.com/office/powerpoint/2010/main" val="136240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identify road safety, we deep-dived into causes of fatal accidents by plotting locations of accidents against road-safety devices (such as speed bumps, street lighting, curb bulges), weather conditions during the time of the accident, and type of transport.   From which, we’ve gained two major insights. </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Accidents are concentrated in areas with low road-safety devices </a:t>
            </a:r>
          </a:p>
          <a:p>
            <a:pPr rtl="0" fontAlgn="base"/>
            <a:r>
              <a:rPr lang="en-US" sz="1200" b="0" i="0" u="none" strike="noStrike" kern="1200" dirty="0" smtClean="0">
                <a:solidFill>
                  <a:schemeClr val="tx1"/>
                </a:solidFill>
                <a:effectLst/>
                <a:latin typeface="+mn-lt"/>
                <a:ea typeface="+mn-ea"/>
                <a:cs typeface="+mn-cs"/>
              </a:rPr>
              <a:t>Severity of accidents are much higher during when there is low visibility due to weather conditions and poor road conditions.  </a:t>
            </a: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These results suggest usage of various road safety devices as effective means to reduce fatal accidents.  To address visibility, increase in number or brightness of street lighting during poor visibility is an option.   This motivated our inclusion of the road-safety device along with the frequency of past accidents (say with a quarter lag) as the main components to compute road safety index.  </a:t>
            </a:r>
            <a:endParaRPr lang="en-US" b="0" dirty="0" smtClean="0">
              <a:effectLst/>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1F6BD1DB-C380-D64D-AD5A-ACD2866652EC}" type="slidenum">
              <a:rPr lang="en-US" smtClean="0"/>
              <a:t>5</a:t>
            </a:fld>
            <a:endParaRPr lang="en-US"/>
          </a:p>
        </p:txBody>
      </p:sp>
    </p:spTree>
    <p:extLst>
      <p:ext uri="{BB962C8B-B14F-4D97-AF65-F5344CB8AC3E}">
        <p14:creationId xmlns:p14="http://schemas.microsoft.com/office/powerpoint/2010/main" val="153878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Accessibility score index indicate how accessible the various points of interest are to people in the </a:t>
            </a:r>
            <a:r>
              <a:rPr lang="en-US" sz="1200" b="0" i="0" u="none" strike="noStrike" kern="1200" dirty="0" err="1" smtClean="0">
                <a:solidFill>
                  <a:schemeClr val="tx1"/>
                </a:solidFill>
                <a:effectLst/>
                <a:latin typeface="+mn-lt"/>
                <a:ea typeface="+mn-ea"/>
                <a:cs typeface="+mn-cs"/>
              </a:rPr>
              <a:t>neighbourhood</a:t>
            </a:r>
            <a:r>
              <a:rPr lang="en-US" sz="1200" b="0" i="0" u="none" strike="noStrike" kern="1200" dirty="0" smtClean="0">
                <a:solidFill>
                  <a:schemeClr val="tx1"/>
                </a:solidFill>
                <a:effectLst/>
                <a:latin typeface="+mn-lt"/>
                <a:ea typeface="+mn-ea"/>
                <a:cs typeface="+mn-cs"/>
              </a:rPr>
              <a:t>. We calculated accessibility scores based on time taken to cover distances to locations such as grocery stores, parks, hospitals, church and community </a:t>
            </a:r>
            <a:r>
              <a:rPr lang="en-US" sz="1200" b="0" i="0" u="none" strike="noStrike" kern="1200" dirty="0" err="1" smtClean="0">
                <a:solidFill>
                  <a:schemeClr val="tx1"/>
                </a:solidFill>
                <a:effectLst/>
                <a:latin typeface="+mn-lt"/>
                <a:ea typeface="+mn-ea"/>
                <a:cs typeface="+mn-cs"/>
              </a:rPr>
              <a:t>centres</a:t>
            </a:r>
            <a:r>
              <a:rPr lang="en-US" sz="1200" b="0" i="0" u="none" strike="noStrike" kern="1200" dirty="0" smtClean="0">
                <a:solidFill>
                  <a:schemeClr val="tx1"/>
                </a:solidFill>
                <a:effectLst/>
                <a:latin typeface="+mn-lt"/>
                <a:ea typeface="+mn-ea"/>
                <a:cs typeface="+mn-cs"/>
              </a:rPr>
              <a:t> and senior homes from 100 random points in the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either by walking or through transit.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Based on the time taken, appropriate index (0-1) value is assigned. Index value of 1 is assigned when </a:t>
            </a:r>
            <a:r>
              <a:rPr lang="en-US" sz="1200" b="0" i="0" u="none" strike="noStrike" kern="1200" dirty="0" err="1" smtClean="0">
                <a:solidFill>
                  <a:schemeClr val="tx1"/>
                </a:solidFill>
                <a:effectLst/>
                <a:latin typeface="+mn-lt"/>
                <a:ea typeface="+mn-ea"/>
                <a:cs typeface="+mn-cs"/>
              </a:rPr>
              <a:t>walking_time</a:t>
            </a:r>
            <a:r>
              <a:rPr lang="en-US" sz="1200" b="0" i="0" u="none" strike="noStrike" kern="1200" dirty="0" smtClean="0">
                <a:solidFill>
                  <a:schemeClr val="tx1"/>
                </a:solidFill>
                <a:effectLst/>
                <a:latin typeface="+mn-lt"/>
                <a:ea typeface="+mn-ea"/>
                <a:cs typeface="+mn-cs"/>
              </a:rPr>
              <a:t> &lt; 10 mins or when </a:t>
            </a:r>
            <a:r>
              <a:rPr lang="en-US" sz="1200" b="0" i="0" u="none" strike="noStrike" kern="1200" dirty="0" err="1" smtClean="0">
                <a:solidFill>
                  <a:schemeClr val="tx1"/>
                </a:solidFill>
                <a:effectLst/>
                <a:latin typeface="+mn-lt"/>
                <a:ea typeface="+mn-ea"/>
                <a:cs typeface="+mn-cs"/>
              </a:rPr>
              <a:t>transit_time</a:t>
            </a:r>
            <a:r>
              <a:rPr lang="en-US" sz="1200" b="0" i="0" u="none" strike="noStrike" kern="1200" dirty="0" smtClean="0">
                <a:solidFill>
                  <a:schemeClr val="tx1"/>
                </a:solidFill>
                <a:effectLst/>
                <a:latin typeface="+mn-lt"/>
                <a:ea typeface="+mn-ea"/>
                <a:cs typeface="+mn-cs"/>
              </a:rPr>
              <a:t> &lt; 15 mins. When times exceed those limits, index value is assigned from the decaying function.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&lt;&lt; Since our data of senior population is based on 2016 census, which is only available at neighborhood level, we had to assume an equal distribution of senior population throughout entire area of each neighborhood.  &gt;&gt;</a:t>
            </a:r>
            <a:endParaRPr lang="en-US" b="0" dirty="0" smtClean="0">
              <a:effectLst/>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1F6BD1DB-C380-D64D-AD5A-ACD2866652EC}" type="slidenum">
              <a:rPr lang="en-US" smtClean="0"/>
              <a:t>6</a:t>
            </a:fld>
            <a:endParaRPr lang="en-US"/>
          </a:p>
        </p:txBody>
      </p:sp>
    </p:spTree>
    <p:extLst>
      <p:ext uri="{BB962C8B-B14F-4D97-AF65-F5344CB8AC3E}">
        <p14:creationId xmlns:p14="http://schemas.microsoft.com/office/powerpoint/2010/main" val="130789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is the future state where all the necessary underlying data engineering has been done.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We have all the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scored for various metrics, which help in identifying the ones needing improvements.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If more metrics are determined, they can be added to this tool, hence we have unlimited future scalability. </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COMPARISON:</a:t>
            </a:r>
            <a:endParaRPr lang="en-US" b="0" dirty="0" smtClean="0">
              <a:effectLst/>
            </a:endParaRPr>
          </a:p>
          <a:p>
            <a:pPr rtl="0"/>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Comparison between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can be done either cross-</a:t>
            </a:r>
            <a:r>
              <a:rPr lang="en-US" sz="1200" b="0" i="0" u="none" strike="noStrike" kern="1200" dirty="0" err="1" smtClean="0">
                <a:solidFill>
                  <a:schemeClr val="tx1"/>
                </a:solidFill>
                <a:effectLst/>
                <a:latin typeface="+mn-lt"/>
                <a:ea typeface="+mn-ea"/>
                <a:cs typeface="+mn-cs"/>
              </a:rPr>
              <a:t>sectionally</a:t>
            </a:r>
            <a:r>
              <a:rPr lang="en-US" sz="1200" b="0" i="0" u="none" strike="noStrike" kern="1200" dirty="0" smtClean="0">
                <a:solidFill>
                  <a:schemeClr val="tx1"/>
                </a:solidFill>
                <a:effectLst/>
                <a:latin typeface="+mn-lt"/>
                <a:ea typeface="+mn-ea"/>
                <a:cs typeface="+mn-cs"/>
              </a:rPr>
              <a:t> or by time.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Cross-sectional comparisons help in comparing two different </a:t>
            </a:r>
            <a:r>
              <a:rPr lang="en-US" sz="1200" b="0" i="0" u="none" strike="noStrike" kern="1200" dirty="0" err="1" smtClean="0">
                <a:solidFill>
                  <a:schemeClr val="tx1"/>
                </a:solidFill>
                <a:effectLst/>
                <a:latin typeface="+mn-lt"/>
                <a:ea typeface="+mn-ea"/>
                <a:cs typeface="+mn-cs"/>
              </a:rPr>
              <a:t>neighbourhoods</a:t>
            </a:r>
            <a:r>
              <a:rPr lang="en-US" sz="1200" b="0" i="0" u="none" strike="noStrike" kern="1200" dirty="0" smtClean="0">
                <a:solidFill>
                  <a:schemeClr val="tx1"/>
                </a:solidFill>
                <a:effectLst/>
                <a:latin typeface="+mn-lt"/>
                <a:ea typeface="+mn-ea"/>
                <a:cs typeface="+mn-cs"/>
              </a:rPr>
              <a:t> while time-series comparisons can show how a </a:t>
            </a:r>
            <a:r>
              <a:rPr lang="en-US" sz="1200" b="0" i="0" u="none" strike="noStrike" kern="1200" dirty="0" err="1" smtClean="0">
                <a:solidFill>
                  <a:schemeClr val="tx1"/>
                </a:solidFill>
                <a:effectLst/>
                <a:latin typeface="+mn-lt"/>
                <a:ea typeface="+mn-ea"/>
                <a:cs typeface="+mn-cs"/>
              </a:rPr>
              <a:t>neighbourhood</a:t>
            </a:r>
            <a:r>
              <a:rPr lang="en-US" sz="1200" b="0" i="0" u="none" strike="noStrike" kern="1200" dirty="0" smtClean="0">
                <a:solidFill>
                  <a:schemeClr val="tx1"/>
                </a:solidFill>
                <a:effectLst/>
                <a:latin typeface="+mn-lt"/>
                <a:ea typeface="+mn-ea"/>
                <a:cs typeface="+mn-cs"/>
              </a:rPr>
              <a:t> improved or regressed over a certain period of time.  This tool is meant to aid policymaker in evaluating the effectiveness of their policy as well as in adjusting budget allocation towards neighborhood which needs more immediate intervention.    </a:t>
            </a:r>
            <a:endParaRPr lang="en-US" b="0" dirty="0" smtClean="0">
              <a:effectLst/>
            </a:endParaRPr>
          </a:p>
          <a:p>
            <a:pPr rtl="0" fontAlgn="base"/>
            <a:r>
              <a:rPr lang="en-US" dirty="0" smtClean="0"/>
              <a:t/>
            </a:r>
            <a:br>
              <a:rPr lang="en-US" dirty="0" smtClean="0"/>
            </a:br>
            <a:r>
              <a:rPr lang="en-US" sz="1200" b="0" i="0" u="none" strike="noStrike" kern="1200" dirty="0" smtClean="0">
                <a:solidFill>
                  <a:schemeClr val="tx1"/>
                </a:solidFill>
                <a:effectLst/>
                <a:latin typeface="+mn-lt"/>
                <a:ea typeface="+mn-ea"/>
                <a:cs typeface="+mn-cs"/>
              </a:rPr>
              <a:t>Assist policymakers in making informed decision</a:t>
            </a:r>
          </a:p>
          <a:p>
            <a:pPr rtl="0" fontAlgn="base"/>
            <a:r>
              <a:rPr lang="en-US" sz="1200" b="0" i="0" u="none" strike="noStrike" kern="1200" dirty="0" smtClean="0">
                <a:solidFill>
                  <a:schemeClr val="tx1"/>
                </a:solidFill>
                <a:effectLst/>
                <a:latin typeface="+mn-lt"/>
                <a:ea typeface="+mn-ea"/>
                <a:cs typeface="+mn-cs"/>
              </a:rPr>
              <a:t>Solutions that maximize benefits to the local population</a:t>
            </a:r>
          </a:p>
          <a:p>
            <a:pPr rtl="0" fontAlgn="base"/>
            <a:r>
              <a:rPr lang="en-US" sz="1200" b="0" i="0" u="none" strike="noStrike" kern="1200" dirty="0" smtClean="0">
                <a:solidFill>
                  <a:schemeClr val="tx1"/>
                </a:solidFill>
                <a:effectLst/>
                <a:latin typeface="+mn-lt"/>
                <a:ea typeface="+mn-ea"/>
                <a:cs typeface="+mn-cs"/>
              </a:rPr>
              <a:t>Keep track of metrics that are key toward achieving goals set in “Transportation 2040” and “Climate Emergency Response” reports</a:t>
            </a:r>
          </a:p>
          <a:p>
            <a:pPr rtl="0" fontAlgn="base"/>
            <a:r>
              <a:rPr lang="en-US" sz="1200" b="0" i="0" u="none" strike="noStrike" kern="1200" dirty="0" smtClean="0">
                <a:solidFill>
                  <a:schemeClr val="tx1"/>
                </a:solidFill>
                <a:effectLst/>
                <a:latin typeface="+mn-lt"/>
                <a:ea typeface="+mn-ea"/>
                <a:cs typeface="+mn-cs"/>
              </a:rPr>
              <a:t>Improved Transparency among different agencies from “City of Vancouver” and also with the general populace</a:t>
            </a:r>
          </a:p>
          <a:p>
            <a:endParaRPr lang="en-US" smtClean="0"/>
          </a:p>
          <a:p>
            <a:endParaRPr lang="en-US"/>
          </a:p>
        </p:txBody>
      </p:sp>
      <p:sp>
        <p:nvSpPr>
          <p:cNvPr id="4" name="Slide Number Placeholder 3"/>
          <p:cNvSpPr>
            <a:spLocks noGrp="1"/>
          </p:cNvSpPr>
          <p:nvPr>
            <p:ph type="sldNum" sz="quarter" idx="10"/>
          </p:nvPr>
        </p:nvSpPr>
        <p:spPr/>
        <p:txBody>
          <a:bodyPr/>
          <a:lstStyle/>
          <a:p>
            <a:fld id="{1F6BD1DB-C380-D64D-AD5A-ACD2866652EC}" type="slidenum">
              <a:rPr lang="en-US" smtClean="0"/>
              <a:t>7</a:t>
            </a:fld>
            <a:endParaRPr lang="en-US"/>
          </a:p>
        </p:txBody>
      </p:sp>
    </p:spTree>
    <p:extLst>
      <p:ext uri="{BB962C8B-B14F-4D97-AF65-F5344CB8AC3E}">
        <p14:creationId xmlns:p14="http://schemas.microsoft.com/office/powerpoint/2010/main" val="1310918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188</Words>
  <Application>Microsoft Macintosh PowerPoint</Application>
  <PresentationFormat>Custom</PresentationFormat>
  <Paragraphs>44</Paragraphs>
  <Slides>9</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dc:title>
  <cp:lastModifiedBy>Tae Yoon Lee</cp:lastModifiedBy>
  <cp:revision>3</cp:revision>
  <dcterms:modified xsi:type="dcterms:W3CDTF">2019-11-10T15:23:00Z</dcterms:modified>
</cp:coreProperties>
</file>